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5"/>
  </p:notesMasterIdLst>
  <p:sldIdLst>
    <p:sldId id="318" r:id="rId2"/>
    <p:sldId id="309" r:id="rId3"/>
    <p:sldId id="352" r:id="rId4"/>
    <p:sldId id="327" r:id="rId5"/>
    <p:sldId id="329" r:id="rId6"/>
    <p:sldId id="345" r:id="rId7"/>
    <p:sldId id="344" r:id="rId8"/>
    <p:sldId id="321" r:id="rId9"/>
    <p:sldId id="330" r:id="rId10"/>
    <p:sldId id="332" r:id="rId11"/>
    <p:sldId id="346" r:id="rId12"/>
    <p:sldId id="333" r:id="rId13"/>
    <p:sldId id="350" r:id="rId14"/>
    <p:sldId id="334" r:id="rId15"/>
    <p:sldId id="353" r:id="rId16"/>
    <p:sldId id="354" r:id="rId17"/>
    <p:sldId id="335" r:id="rId18"/>
    <p:sldId id="336" r:id="rId19"/>
    <p:sldId id="351" r:id="rId20"/>
    <p:sldId id="337" r:id="rId21"/>
    <p:sldId id="343" r:id="rId22"/>
    <p:sldId id="358" r:id="rId23"/>
    <p:sldId id="355" r:id="rId24"/>
  </p:sldIdLst>
  <p:sldSz cx="9144000" cy="5143500" type="screen16x9"/>
  <p:notesSz cx="6858000" cy="9144000"/>
  <p:embeddedFontLst>
    <p:embeddedFont>
      <p:font typeface="Tahoma" pitchFamily="34" charset="0"/>
      <p:regular r:id="rId26"/>
      <p:bold r:id="rId27"/>
    </p:embeddedFont>
    <p:embeddedFont>
      <p:font typeface="Calibri" pitchFamily="34" charset="0"/>
      <p:regular r:id="rId28"/>
      <p:bold r:id="rId29"/>
      <p:italic r:id="rId30"/>
      <p:boldItalic r:id="rId31"/>
    </p:embeddedFont>
    <p:embeddedFont>
      <p:font typeface="Wingdings 2" pitchFamily="18" charset="2"/>
      <p:regular r:id="rId32"/>
    </p:embeddedFont>
    <p:embeddedFont>
      <p:font typeface="Wingdings 3" pitchFamily="18" charset="2"/>
      <p:regular r:id="rId33"/>
    </p:embeddedFont>
    <p:embeddedFont>
      <p:font typeface="Consolas" pitchFamily="49" charset="0"/>
      <p:regular r:id="rId34"/>
      <p:bold r:id="rId35"/>
      <p:italic r:id="rId36"/>
      <p:boldItalic r:id="rId37"/>
    </p:embeddedFont>
    <p:embeddedFont>
      <p:font typeface="Corbel" pitchFamily="34" charset="0"/>
      <p:regular r:id="rId38"/>
      <p:bold r:id="rId39"/>
      <p:italic r:id="rId40"/>
      <p:boldItalic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706" autoAdjust="0"/>
  </p:normalViewPr>
  <p:slideViewPr>
    <p:cSldViewPr>
      <p:cViewPr varScale="1">
        <p:scale>
          <a:sx n="138" d="100"/>
          <a:sy n="138" d="100"/>
        </p:scale>
        <p:origin x="-138" y="-102"/>
      </p:cViewPr>
      <p:guideLst>
        <p:guide orient="horz" pos="1620"/>
        <p:guide pos="2880"/>
      </p:guideLst>
    </p:cSldViewPr>
  </p:slideViewPr>
  <p:outlineViewPr>
    <p:cViewPr>
      <p:scale>
        <a:sx n="33" d="100"/>
        <a:sy n="33" d="100"/>
      </p:scale>
      <p:origin x="0" y="5904"/>
    </p:cViewPr>
  </p:outlineViewPr>
  <p:notesTextViewPr>
    <p:cViewPr>
      <p:scale>
        <a:sx n="100" d="100"/>
        <a:sy n="100" d="100"/>
      </p:scale>
      <p:origin x="0" y="0"/>
    </p:cViewPr>
  </p:notesTextViewPr>
  <p:sorterViewPr>
    <p:cViewPr>
      <p:scale>
        <a:sx n="100" d="100"/>
        <a:sy n="100"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4/24/2010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4/24/2010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4/24/2010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4/24/2010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4/24/2010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4/24/2010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4/24/2010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4/24/2010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4/24/2010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4/24/2010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4/24/2010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4/24/2010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4/24/2010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95350"/>
            <a:ext cx="6553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bodyPr>
          <a:lstStyle/>
          <a:p>
            <a:pPr marR="0" eaLnBrk="1" hangingPunct="1">
              <a:defRPr/>
            </a:pPr>
            <a:r>
              <a:rPr lang="en-US" sz="4400" i="1" cap="none"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2209800" y="1885950"/>
            <a:ext cx="6400800" cy="1314450"/>
          </a:xfrm>
        </p:spPr>
        <p:txBody>
          <a:bodyPr>
            <a:normAutofit fontScale="77500" lnSpcReduction="20000"/>
          </a:bodyPr>
          <a:lstStyle/>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Purpose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Land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Story of the Bible – Old Testament</a:t>
            </a:r>
            <a:br>
              <a:rPr lang="en-US" sz="900" dirty="0" smtClean="0">
                <a:solidFill>
                  <a:schemeClr val="tx1">
                    <a:lumMod val="85000"/>
                  </a:schemeClr>
                </a:solidFill>
                <a:latin typeface="Tahoma" pitchFamily="34" charset="0"/>
                <a:ea typeface="Tahoma" pitchFamily="34" charset="0"/>
                <a:cs typeface="Tahoma" pitchFamily="34" charset="0"/>
              </a:rPr>
            </a:br>
            <a:endParaRPr lang="en-US" sz="900" dirty="0" smtClean="0">
              <a:solidFill>
                <a:schemeClr val="tx1">
                  <a:lumMod val="85000"/>
                </a:schemeClr>
              </a:solidFill>
              <a:latin typeface="Tahoma" pitchFamily="34" charset="0"/>
              <a:ea typeface="Tahoma" pitchFamily="34" charset="0"/>
              <a:cs typeface="Tahoma" pitchFamily="34" charset="0"/>
            </a:endParaRPr>
          </a:p>
          <a:p>
            <a:pPr marL="228600" indent="-228600" eaLnBrk="1" fontAlgn="auto" hangingPunct="1">
              <a:spcAft>
                <a:spcPts val="0"/>
              </a:spcAft>
              <a:buFont typeface="Wingdings"/>
              <a:buAutoNum type="arabicPeriod"/>
              <a:defRPr/>
            </a:pPr>
            <a:r>
              <a:rPr lang="en-US" sz="1900" dirty="0" smtClean="0">
                <a:solidFill>
                  <a:schemeClr val="tx1">
                    <a:lumMod val="95000"/>
                  </a:schemeClr>
                </a:solidFill>
                <a:latin typeface="Tahoma" pitchFamily="34" charset="0"/>
                <a:ea typeface="Tahoma" pitchFamily="34" charset="0"/>
                <a:cs typeface="Tahoma" pitchFamily="34" charset="0"/>
              </a:rPr>
              <a:t>The Story of the Bible </a:t>
            </a:r>
            <a:r>
              <a:rPr lang="en-US" sz="1900" i="1" dirty="0" smtClean="0">
                <a:solidFill>
                  <a:schemeClr val="tx1">
                    <a:lumMod val="95000"/>
                  </a:schemeClr>
                </a:solidFill>
                <a:latin typeface="Tahoma" pitchFamily="34" charset="0"/>
                <a:ea typeface="Tahoma" pitchFamily="34" charset="0"/>
                <a:cs typeface="Tahoma" pitchFamily="34" charset="0"/>
              </a:rPr>
              <a:t>– New Testament </a:t>
            </a:r>
          </a:p>
          <a:p>
            <a:pPr marL="685800" lvl="1" indent="-228600" algn="l" eaLnBrk="1" fontAlgn="auto" hangingPunct="1">
              <a:spcAft>
                <a:spcPts val="0"/>
              </a:spcAft>
              <a:buClr>
                <a:schemeClr val="tx1"/>
              </a:buClr>
              <a:buFont typeface="Wingdings" pitchFamily="2" charset="2"/>
              <a:buChar char="ü"/>
              <a:defRPr/>
            </a:pPr>
            <a:r>
              <a:rPr lang="en-US" sz="1700" i="1" dirty="0" smtClean="0">
                <a:solidFill>
                  <a:schemeClr val="tx1">
                    <a:lumMod val="95000"/>
                  </a:schemeClr>
                </a:solidFill>
                <a:latin typeface="Tahoma" pitchFamily="34" charset="0"/>
                <a:ea typeface="Tahoma" pitchFamily="34" charset="0"/>
                <a:cs typeface="Tahoma" pitchFamily="34" charset="0"/>
              </a:rPr>
              <a:t>The Year of Popularity</a:t>
            </a:r>
            <a:r>
              <a:rPr lang="en-US" sz="2500" dirty="0" smtClean="0">
                <a:solidFill>
                  <a:schemeClr val="tx1">
                    <a:lumMod val="95000"/>
                  </a:schemeClr>
                </a:solidFill>
                <a:latin typeface="Tahoma" pitchFamily="34" charset="0"/>
                <a:ea typeface="Tahoma" pitchFamily="34" charset="0"/>
                <a:cs typeface="Tahoma" pitchFamily="34" charset="0"/>
              </a:rPr>
              <a:t/>
            </a:r>
            <a:br>
              <a:rPr lang="en-US" sz="2500" dirty="0" smtClean="0">
                <a:solidFill>
                  <a:schemeClr val="tx1">
                    <a:lumMod val="95000"/>
                  </a:schemeClr>
                </a:solidFill>
                <a:latin typeface="Tahoma" pitchFamily="34" charset="0"/>
                <a:ea typeface="Tahoma" pitchFamily="34" charset="0"/>
                <a:cs typeface="Tahoma" pitchFamily="34" charset="0"/>
              </a:rPr>
            </a:br>
            <a:endParaRPr lang="en-US" sz="1500" dirty="0" smtClean="0">
              <a:solidFill>
                <a:schemeClr val="tx1">
                  <a:lumMod val="95000"/>
                </a:schemeClr>
              </a:solidFill>
              <a:latin typeface="Tahoma" pitchFamily="34" charset="0"/>
              <a:ea typeface="Tahoma" pitchFamily="34" charset="0"/>
              <a:cs typeface="Tahoma" pitchFamily="34" charset="0"/>
            </a:endParaRP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Message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Authority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Interpretation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But if it is by the finger of God that I cast out demons, then the kingdom of God has come upon you. </a:t>
            </a:r>
            <a:r>
              <a:rPr lang="en-US" sz="2400" dirty="0" smtClean="0">
                <a:latin typeface="Adobe Caslon Pro" pitchFamily="18" charset="0"/>
              </a:rPr>
              <a:t/>
            </a:r>
            <a:br>
              <a:rPr lang="en-US" sz="2400" dirty="0" smtClean="0">
                <a:latin typeface="Adobe Caslon Pro" pitchFamily="18" charset="0"/>
              </a:rPr>
            </a:br>
            <a:r>
              <a:rPr lang="en-US" sz="1200" dirty="0" smtClean="0">
                <a:latin typeface="Adobe Caslon Pro" pitchFamily="18" charset="0"/>
              </a:rPr>
              <a:t>(Luke 11:20 ESV)</a:t>
            </a:r>
          </a:p>
          <a:p>
            <a:endParaRPr lang="en-US" sz="2200" dirty="0">
              <a:solidFill>
                <a:srgbClr val="FF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5-yhst.jpg"/>
          <p:cNvPicPr>
            <a:picLocks noChangeAspect="1"/>
          </p:cNvPicPr>
          <p:nvPr/>
        </p:nvPicPr>
        <p:blipFill>
          <a:blip r:embed="rId3" cstate="print"/>
          <a:stretch>
            <a:fillRect/>
          </a:stretch>
        </p:blipFill>
        <p:spPr>
          <a:xfrm>
            <a:off x="1024759" y="0"/>
            <a:ext cx="7094482"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I am the bread of life. </a:t>
            </a:r>
            <a:br>
              <a:rPr lang="en-US" sz="2200" dirty="0" smtClean="0">
                <a:latin typeface="Adobe Caslon Pro" pitchFamily="18" charset="0"/>
              </a:rPr>
            </a:br>
            <a:r>
              <a:rPr lang="en-US" sz="1200" dirty="0" smtClean="0">
                <a:latin typeface="Adobe Caslon Pro" pitchFamily="18" charset="0"/>
              </a:rPr>
              <a:t>(John 6:48 ESV)</a:t>
            </a:r>
          </a:p>
          <a:p>
            <a:endParaRPr lang="en-US" sz="2200" dirty="0">
              <a:solidFill>
                <a:srgbClr val="FF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6" name="Picture 5" descr="6-hunt.jpg"/>
          <p:cNvPicPr>
            <a:picLocks noChangeAspect="1"/>
          </p:cNvPicPr>
          <p:nvPr/>
        </p:nvPicPr>
        <p:blipFill>
          <a:blip r:embed="rId3" cstate="print"/>
          <a:stretch>
            <a:fillRect/>
          </a:stretch>
        </p:blipFill>
        <p:spPr>
          <a:xfrm>
            <a:off x="3322432" y="0"/>
            <a:ext cx="2499136"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Again Jesus spoke to them, saying, "I am the light of the world. Whoever follows me will not walk in darkness, but will have the light of life." </a:t>
            </a:r>
            <a:br>
              <a:rPr lang="en-US" sz="2200" dirty="0" smtClean="0">
                <a:latin typeface="Adobe Caslon Pro" pitchFamily="18" charset="0"/>
              </a:rPr>
            </a:br>
            <a:r>
              <a:rPr lang="en-US" sz="1200" dirty="0" smtClean="0">
                <a:latin typeface="Adobe Caslon Pro" pitchFamily="18" charset="0"/>
              </a:rPr>
              <a:t>(John 8:12 ESV)</a:t>
            </a:r>
          </a:p>
          <a:p>
            <a:endParaRPr lang="en-US"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9-166.jpg"/>
          <p:cNvPicPr>
            <a:picLocks noChangeAspect="1"/>
          </p:cNvPicPr>
          <p:nvPr/>
        </p:nvPicPr>
        <p:blipFill>
          <a:blip r:embed="rId3" cstate="print"/>
          <a:stretch>
            <a:fillRect/>
          </a:stretch>
        </p:blipFill>
        <p:spPr>
          <a:xfrm>
            <a:off x="2498008" y="0"/>
            <a:ext cx="4147984"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10-162.jpg"/>
          <p:cNvPicPr>
            <a:picLocks noChangeAspect="1"/>
          </p:cNvPicPr>
          <p:nvPr/>
        </p:nvPicPr>
        <p:blipFill>
          <a:blip r:embed="rId3" cstate="print"/>
          <a:stretch>
            <a:fillRect/>
          </a:stretch>
        </p:blipFill>
        <p:spPr>
          <a:xfrm>
            <a:off x="2498008" y="0"/>
            <a:ext cx="4147984"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Jesus said to her, "I am the resurrection and the life. </a:t>
            </a:r>
            <a:br>
              <a:rPr lang="en-US" sz="2200" dirty="0" smtClean="0">
                <a:latin typeface="Adobe Caslon Pro" pitchFamily="18" charset="0"/>
              </a:rPr>
            </a:br>
            <a:r>
              <a:rPr lang="en-US" sz="1200" dirty="0" smtClean="0">
                <a:latin typeface="Adobe Caslon Pro" pitchFamily="18" charset="0"/>
              </a:rPr>
              <a:t>(John 11:25a ESV)</a:t>
            </a:r>
          </a:p>
          <a:p>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And he appointed twelve (whom he also named apostles) so that they might be with him and he might send them out to preach and have authority to cast out demons. </a:t>
            </a:r>
            <a:br>
              <a:rPr lang="en-US" sz="2200" dirty="0" smtClean="0">
                <a:latin typeface="Adobe Caslon Pro" pitchFamily="18" charset="0"/>
              </a:rPr>
            </a:br>
            <a:r>
              <a:rPr lang="en-US" sz="1200" dirty="0" smtClean="0">
                <a:latin typeface="Adobe Caslon Pro" pitchFamily="18" charset="0"/>
              </a:rPr>
              <a:t>(Mark 3:14 ESV)</a:t>
            </a:r>
            <a:r>
              <a:rPr lang="en-US" sz="2200" dirty="0" smtClean="0">
                <a:latin typeface="Adobe Caslon Pro" pitchFamily="18" charset="0"/>
              </a:rPr>
              <a:t/>
            </a:r>
            <a:br>
              <a:rPr lang="en-US" sz="2200" dirty="0" smtClean="0">
                <a:latin typeface="Adobe Caslon Pro" pitchFamily="18" charset="0"/>
              </a:rPr>
            </a:br>
            <a:endParaRPr lang="en-US" sz="2200" dirty="0" smtClean="0">
              <a:latin typeface="Adobe Caslon Pro" pitchFamily="18" charset="0"/>
            </a:endParaRPr>
          </a:p>
          <a:p>
            <a:r>
              <a:rPr lang="en-US" sz="2200" dirty="0" smtClean="0">
                <a:latin typeface="Adobe Caslon Pro" pitchFamily="18" charset="0"/>
              </a:rPr>
              <a:t>And he called the twelve and began to send them out two by two, and gave them authority over the unclean spirits. </a:t>
            </a:r>
            <a:br>
              <a:rPr lang="en-US" sz="2200" dirty="0" smtClean="0">
                <a:latin typeface="Adobe Caslon Pro" pitchFamily="18" charset="0"/>
              </a:rPr>
            </a:br>
            <a:r>
              <a:rPr lang="en-US" sz="1200" dirty="0" smtClean="0">
                <a:latin typeface="Adobe Caslon Pro" pitchFamily="18" charset="0"/>
              </a:rPr>
              <a:t>(Mark 6:7 ESV)</a:t>
            </a:r>
          </a:p>
          <a:p>
            <a:pPr lvl="0"/>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7-the_disciples_chosen.jpg"/>
          <p:cNvPicPr>
            <a:picLocks noChangeAspect="1"/>
          </p:cNvPicPr>
          <p:nvPr/>
        </p:nvPicPr>
        <p:blipFill>
          <a:blip r:embed="rId3" cstate="print"/>
          <a:stretch>
            <a:fillRect/>
          </a:stretch>
        </p:blipFill>
        <p:spPr>
          <a:xfrm>
            <a:off x="2465223" y="0"/>
            <a:ext cx="4213555"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fontScale="92500"/>
          </a:bodyPr>
          <a:lstStyle/>
          <a:p>
            <a:r>
              <a:rPr lang="en-US" sz="2400" dirty="0" smtClean="0">
                <a:latin typeface="Adobe Caslon Pro" pitchFamily="18" charset="0"/>
              </a:rPr>
              <a:t>The Passover of the Jews was at hand, and Jesus went up to Jerusalem. </a:t>
            </a:r>
            <a:br>
              <a:rPr lang="en-US" sz="2400" dirty="0" smtClean="0">
                <a:latin typeface="Adobe Caslon Pro" pitchFamily="18" charset="0"/>
              </a:rPr>
            </a:br>
            <a:r>
              <a:rPr lang="en-US" sz="1300" dirty="0" smtClean="0">
                <a:latin typeface="Adobe Caslon Pro" pitchFamily="18" charset="0"/>
              </a:rPr>
              <a:t>(John 2:13 ESV)</a:t>
            </a:r>
          </a:p>
          <a:p>
            <a:r>
              <a:rPr lang="en-US" sz="2400" dirty="0" smtClean="0">
                <a:latin typeface="Adobe Caslon Pro" pitchFamily="18" charset="0"/>
              </a:rPr>
              <a:t> </a:t>
            </a:r>
          </a:p>
          <a:p>
            <a:r>
              <a:rPr lang="en-US" sz="2400" dirty="0" smtClean="0">
                <a:latin typeface="Adobe Caslon Pro" pitchFamily="18" charset="0"/>
              </a:rPr>
              <a:t>Now the Passover, the feast of the Jews, was at hand. </a:t>
            </a:r>
            <a:br>
              <a:rPr lang="en-US" sz="2400" dirty="0" smtClean="0">
                <a:latin typeface="Adobe Caslon Pro" pitchFamily="18" charset="0"/>
              </a:rPr>
            </a:br>
            <a:r>
              <a:rPr lang="en-US" sz="1300" dirty="0" smtClean="0">
                <a:latin typeface="Adobe Caslon Pro" pitchFamily="18" charset="0"/>
              </a:rPr>
              <a:t>(John 6:4 ESV)</a:t>
            </a:r>
          </a:p>
          <a:p>
            <a:r>
              <a:rPr lang="en-US" sz="1300" dirty="0" smtClean="0">
                <a:latin typeface="Adobe Caslon Pro" pitchFamily="18" charset="0"/>
              </a:rPr>
              <a:t> </a:t>
            </a:r>
          </a:p>
          <a:p>
            <a:r>
              <a:rPr lang="en-US" sz="2400" dirty="0" smtClean="0">
                <a:latin typeface="Adobe Caslon Pro" pitchFamily="18" charset="0"/>
              </a:rPr>
              <a:t>Now before the Feast of the Passover, when Jesus knew that his hour had come to depart out of this world to the Father, having loved his own who were in the world, he loved them to the end. </a:t>
            </a:r>
            <a:br>
              <a:rPr lang="en-US" sz="2400" dirty="0" smtClean="0">
                <a:latin typeface="Adobe Caslon Pro" pitchFamily="18" charset="0"/>
              </a:rPr>
            </a:br>
            <a:r>
              <a:rPr lang="en-US" sz="1300" dirty="0" smtClean="0">
                <a:latin typeface="Adobe Caslon Pro" pitchFamily="18" charset="0"/>
              </a:rPr>
              <a:t>(John 13:1 ESV)</a:t>
            </a:r>
          </a:p>
          <a:p>
            <a:r>
              <a:rPr lang="en-US" sz="1300" dirty="0" smtClean="0">
                <a:latin typeface="Adobe Caslon Pro" pitchFamily="18" charset="0"/>
              </a:rPr>
              <a:t> </a:t>
            </a:r>
          </a:p>
          <a:p>
            <a:r>
              <a:rPr lang="en-US" sz="2400" dirty="0" smtClean="0">
                <a:latin typeface="Adobe Caslon Pro" pitchFamily="18" charset="0"/>
              </a:rPr>
              <a:t>After this there was a feast of the Jews, and Jesus went up to Jerusalem. </a:t>
            </a:r>
            <a:br>
              <a:rPr lang="en-US" sz="2400" dirty="0" smtClean="0">
                <a:latin typeface="Adobe Caslon Pro" pitchFamily="18" charset="0"/>
              </a:rPr>
            </a:br>
            <a:r>
              <a:rPr lang="en-US" sz="1300" dirty="0" smtClean="0">
                <a:latin typeface="Adobe Caslon Pro" pitchFamily="18" charset="0"/>
              </a:rPr>
              <a:t>(John 5:1 ESV)</a:t>
            </a:r>
            <a:endParaRPr lang="en-US" sz="1300" dirty="0">
              <a:solidFill>
                <a:srgbClr val="FF0000"/>
              </a:solidFill>
              <a:latin typeface="Adobe Caslon Pro"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But now even more the report about him went abroad, and great crowds gathered to hear him and to be healed of their infirmities. </a:t>
            </a:r>
            <a:br>
              <a:rPr lang="en-US" sz="2200" dirty="0" smtClean="0">
                <a:latin typeface="Adobe Caslon Pro" pitchFamily="18" charset="0"/>
              </a:rPr>
            </a:br>
            <a:r>
              <a:rPr lang="en-US" sz="1200" dirty="0" smtClean="0">
                <a:latin typeface="Adobe Caslon Pro" pitchFamily="18" charset="0"/>
              </a:rPr>
              <a:t>(Luke 5:15 ESV)</a:t>
            </a:r>
          </a:p>
          <a:p>
            <a:r>
              <a:rPr lang="en-US" sz="2200" dirty="0" smtClean="0">
                <a:latin typeface="Adobe Caslon Pro" pitchFamily="18" charset="0"/>
              </a:rPr>
              <a:t> </a:t>
            </a:r>
          </a:p>
          <a:p>
            <a:r>
              <a:rPr lang="en-US" sz="2200" dirty="0" smtClean="0">
                <a:latin typeface="Adobe Caslon Pro" pitchFamily="18" charset="0"/>
              </a:rPr>
              <a:t>When the people saw the sign that he had done, they said, "This is indeed the Prophet who is to come into the world!"  Perceiving then that they were about to come and take him by force to make him king, Jesus withdrew again to the mountain by himself. </a:t>
            </a:r>
            <a:br>
              <a:rPr lang="en-US" sz="2200" dirty="0" smtClean="0">
                <a:latin typeface="Adobe Caslon Pro" pitchFamily="18" charset="0"/>
              </a:rPr>
            </a:br>
            <a:r>
              <a:rPr lang="en-US" sz="1200" dirty="0" smtClean="0">
                <a:latin typeface="Adobe Caslon Pro" pitchFamily="18" charset="0"/>
              </a:rPr>
              <a:t>(John 6:14, 15 ESV)</a:t>
            </a:r>
            <a:endParaRPr lang="en-US" sz="1200" dirty="0">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2-scan0047.jpg"/>
          <p:cNvPicPr>
            <a:picLocks noChangeAspect="1"/>
          </p:cNvPicPr>
          <p:nvPr/>
        </p:nvPicPr>
        <p:blipFill>
          <a:blip r:embed="rId3" cstate="print"/>
          <a:stretch>
            <a:fillRect/>
          </a:stretch>
        </p:blipFill>
        <p:spPr>
          <a:xfrm>
            <a:off x="2497346" y="0"/>
            <a:ext cx="4149309"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Jesus answered them, "Truly, truly, I say to you, you are seeking me, not because you saw signs, but because you ate your fill of the loaves. </a:t>
            </a:r>
            <a:br>
              <a:rPr lang="en-US" sz="2200" dirty="0" smtClean="0">
                <a:latin typeface="Adobe Caslon Pro" pitchFamily="18" charset="0"/>
              </a:rPr>
            </a:br>
            <a:r>
              <a:rPr lang="en-US" sz="1200" dirty="0" smtClean="0">
                <a:latin typeface="Adobe Caslon Pro" pitchFamily="18" charset="0"/>
              </a:rPr>
              <a:t>(John 6:26 ESV)</a:t>
            </a:r>
          </a:p>
          <a:p>
            <a:endParaRPr lang="en-US" sz="1200" dirty="0">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95350"/>
            <a:ext cx="6553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bodyPr>
          <a:lstStyle/>
          <a:p>
            <a:pPr marR="0" eaLnBrk="1" hangingPunct="1">
              <a:defRPr/>
            </a:pPr>
            <a:r>
              <a:rPr lang="en-US" sz="4400" i="1" cap="none"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2209800" y="1885950"/>
            <a:ext cx="6400800" cy="1314450"/>
          </a:xfrm>
        </p:spPr>
        <p:txBody>
          <a:bodyPr>
            <a:normAutofit fontScale="77500" lnSpcReduction="20000"/>
          </a:bodyPr>
          <a:lstStyle/>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Purpose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Land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Story of the Bible – Old Testament</a:t>
            </a:r>
            <a:br>
              <a:rPr lang="en-US" sz="900" dirty="0" smtClean="0">
                <a:solidFill>
                  <a:schemeClr val="tx1">
                    <a:lumMod val="85000"/>
                  </a:schemeClr>
                </a:solidFill>
                <a:latin typeface="Tahoma" pitchFamily="34" charset="0"/>
                <a:ea typeface="Tahoma" pitchFamily="34" charset="0"/>
                <a:cs typeface="Tahoma" pitchFamily="34" charset="0"/>
              </a:rPr>
            </a:br>
            <a:endParaRPr lang="en-US" sz="900" dirty="0" smtClean="0">
              <a:solidFill>
                <a:schemeClr val="tx1">
                  <a:lumMod val="85000"/>
                </a:schemeClr>
              </a:solidFill>
              <a:latin typeface="Tahoma" pitchFamily="34" charset="0"/>
              <a:ea typeface="Tahoma" pitchFamily="34" charset="0"/>
              <a:cs typeface="Tahoma" pitchFamily="34" charset="0"/>
            </a:endParaRPr>
          </a:p>
          <a:p>
            <a:pPr marL="228600" indent="-228600" eaLnBrk="1" fontAlgn="auto" hangingPunct="1">
              <a:spcAft>
                <a:spcPts val="0"/>
              </a:spcAft>
              <a:buFont typeface="Wingdings"/>
              <a:buAutoNum type="arabicPeriod"/>
              <a:defRPr/>
            </a:pPr>
            <a:r>
              <a:rPr lang="en-US" sz="1900" dirty="0" smtClean="0">
                <a:solidFill>
                  <a:schemeClr val="tx1">
                    <a:lumMod val="95000"/>
                  </a:schemeClr>
                </a:solidFill>
                <a:latin typeface="Tahoma" pitchFamily="34" charset="0"/>
                <a:ea typeface="Tahoma" pitchFamily="34" charset="0"/>
                <a:cs typeface="Tahoma" pitchFamily="34" charset="0"/>
              </a:rPr>
              <a:t>The Story of the Bible </a:t>
            </a:r>
            <a:r>
              <a:rPr lang="en-US" sz="1900" i="1" dirty="0" smtClean="0">
                <a:solidFill>
                  <a:schemeClr val="tx1">
                    <a:lumMod val="95000"/>
                  </a:schemeClr>
                </a:solidFill>
                <a:latin typeface="Tahoma" pitchFamily="34" charset="0"/>
                <a:ea typeface="Tahoma" pitchFamily="34" charset="0"/>
                <a:cs typeface="Tahoma" pitchFamily="34" charset="0"/>
              </a:rPr>
              <a:t>– New Testament </a:t>
            </a:r>
          </a:p>
          <a:p>
            <a:pPr marL="685800" lvl="1" indent="-228600" algn="l" eaLnBrk="1" fontAlgn="auto" hangingPunct="1">
              <a:spcAft>
                <a:spcPts val="0"/>
              </a:spcAft>
              <a:buClr>
                <a:schemeClr val="tx1"/>
              </a:buClr>
              <a:buFont typeface="Wingdings" pitchFamily="2" charset="2"/>
              <a:buChar char="ü"/>
              <a:defRPr/>
            </a:pPr>
            <a:r>
              <a:rPr lang="en-US" sz="1700" i="1" dirty="0" smtClean="0">
                <a:solidFill>
                  <a:schemeClr val="tx1">
                    <a:lumMod val="95000"/>
                  </a:schemeClr>
                </a:solidFill>
                <a:latin typeface="Tahoma" pitchFamily="34" charset="0"/>
                <a:ea typeface="Tahoma" pitchFamily="34" charset="0"/>
                <a:cs typeface="Tahoma" pitchFamily="34" charset="0"/>
              </a:rPr>
              <a:t>The Year of Popularity</a:t>
            </a:r>
            <a:r>
              <a:rPr lang="en-US" sz="2500" dirty="0" smtClean="0">
                <a:solidFill>
                  <a:schemeClr val="tx1">
                    <a:lumMod val="95000"/>
                  </a:schemeClr>
                </a:solidFill>
                <a:latin typeface="Tahoma" pitchFamily="34" charset="0"/>
                <a:ea typeface="Tahoma" pitchFamily="34" charset="0"/>
                <a:cs typeface="Tahoma" pitchFamily="34" charset="0"/>
              </a:rPr>
              <a:t/>
            </a:r>
            <a:br>
              <a:rPr lang="en-US" sz="2500" dirty="0" smtClean="0">
                <a:solidFill>
                  <a:schemeClr val="tx1">
                    <a:lumMod val="95000"/>
                  </a:schemeClr>
                </a:solidFill>
                <a:latin typeface="Tahoma" pitchFamily="34" charset="0"/>
                <a:ea typeface="Tahoma" pitchFamily="34" charset="0"/>
                <a:cs typeface="Tahoma" pitchFamily="34" charset="0"/>
              </a:rPr>
            </a:br>
            <a:endParaRPr lang="en-US" sz="1500" dirty="0" smtClean="0">
              <a:solidFill>
                <a:schemeClr val="tx1">
                  <a:lumMod val="95000"/>
                </a:schemeClr>
              </a:solidFill>
              <a:latin typeface="Tahoma" pitchFamily="34" charset="0"/>
              <a:ea typeface="Tahoma" pitchFamily="34" charset="0"/>
              <a:cs typeface="Tahoma" pitchFamily="34" charset="0"/>
            </a:endParaRP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Message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Authority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Interpretation of the Bible</a:t>
            </a:r>
          </a:p>
          <a:p>
            <a:pPr marL="228600" indent="-228600" eaLnBrk="1" fontAlgn="auto" hangingPunct="1">
              <a:spcAft>
                <a:spcPts val="0"/>
              </a:spcAft>
              <a:buFont typeface="Wingdings"/>
              <a:buAutoNum type="arabicPeriod"/>
              <a:defRPr/>
            </a:pPr>
            <a:r>
              <a:rPr lang="en-US" sz="900" dirty="0" smtClean="0">
                <a:solidFill>
                  <a:schemeClr val="tx1">
                    <a:lumMod val="85000"/>
                  </a:schemeClr>
                </a:solidFill>
                <a:latin typeface="Tahoma" pitchFamily="34" charset="0"/>
                <a:ea typeface="Tahoma" pitchFamily="34" charset="0"/>
                <a:cs typeface="Tahoma" pitchFamily="34"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8-0513112121_049.jpg"/>
          <p:cNvPicPr>
            <a:picLocks noChangeAspect="1"/>
          </p:cNvPicPr>
          <p:nvPr/>
        </p:nvPicPr>
        <p:blipFill>
          <a:blip r:embed="rId3" cstate="print"/>
          <a:stretch>
            <a:fillRect/>
          </a:stretch>
        </p:blipFill>
        <p:spPr>
          <a:xfrm>
            <a:off x="2727149" y="0"/>
            <a:ext cx="3689702"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And he went throughout all Galilee, teaching in their synagogues and proclaiming the gospel of the kingdom and healing every disease and every affliction among the people. </a:t>
            </a:r>
            <a:br>
              <a:rPr lang="en-US" sz="2200" dirty="0" smtClean="0">
                <a:latin typeface="Adobe Caslon Pro" pitchFamily="18" charset="0"/>
              </a:rPr>
            </a:br>
            <a:r>
              <a:rPr lang="en-US" sz="1200" dirty="0" smtClean="0">
                <a:latin typeface="Adobe Caslon Pro" pitchFamily="18" charset="0"/>
              </a:rPr>
              <a:t>(Matthew 4:23 ESV)</a:t>
            </a:r>
          </a:p>
          <a:p>
            <a:r>
              <a:rPr lang="en-US" sz="2200" dirty="0" smtClean="0">
                <a:latin typeface="Adobe Caslon Pro" pitchFamily="18" charset="0"/>
              </a:rPr>
              <a:t> </a:t>
            </a:r>
          </a:p>
          <a:p>
            <a:r>
              <a:rPr lang="en-US" sz="2200" dirty="0" smtClean="0">
                <a:latin typeface="Adobe Caslon Pro" pitchFamily="18" charset="0"/>
              </a:rPr>
              <a:t>Now after John was arrested, Jesus came into Galilee, proclaiming the gospel of God, and saying, "The time is fulfilled, and the kingdom of God is at hand; repent and believe in the gospel." </a:t>
            </a:r>
            <a:br>
              <a:rPr lang="en-US" sz="2200" dirty="0" smtClean="0">
                <a:latin typeface="Adobe Caslon Pro" pitchFamily="18" charset="0"/>
              </a:rPr>
            </a:br>
            <a:r>
              <a:rPr lang="en-US" sz="1200" dirty="0" smtClean="0">
                <a:latin typeface="Adobe Caslon Pro" pitchFamily="18" charset="0"/>
              </a:rPr>
              <a:t>(Mark 1:14, 15 ESV)</a:t>
            </a:r>
            <a:endParaRPr lang="en-US" sz="1200" dirty="0">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fontScale="92500" lnSpcReduction="20000"/>
          </a:bodyPr>
          <a:lstStyle/>
          <a:p>
            <a:r>
              <a:rPr lang="en-US" sz="2400" dirty="0" smtClean="0">
                <a:latin typeface="Adobe Caslon Pro" pitchFamily="18" charset="0"/>
              </a:rPr>
              <a:t>And when Jesus finished these sayings, the crowds were astonished at his teaching, for he was teaching them as one who had authority, and not as their scribes. </a:t>
            </a:r>
            <a:br>
              <a:rPr lang="en-US" sz="2400" dirty="0" smtClean="0">
                <a:latin typeface="Adobe Caslon Pro" pitchFamily="18" charset="0"/>
              </a:rPr>
            </a:br>
            <a:r>
              <a:rPr lang="en-US" sz="1300" dirty="0" smtClean="0">
                <a:latin typeface="Adobe Caslon Pro" pitchFamily="18" charset="0"/>
              </a:rPr>
              <a:t>(Matthew 7:28, 29 ESV)</a:t>
            </a:r>
          </a:p>
          <a:p>
            <a:r>
              <a:rPr lang="en-US" sz="2400" dirty="0" smtClean="0">
                <a:latin typeface="Adobe Caslon Pro" pitchFamily="18" charset="0"/>
              </a:rPr>
              <a:t> </a:t>
            </a:r>
          </a:p>
          <a:p>
            <a:r>
              <a:rPr lang="en-US" sz="2100" i="1" dirty="0" smtClean="0">
                <a:solidFill>
                  <a:schemeClr val="tx2">
                    <a:lumMod val="75000"/>
                  </a:schemeClr>
                </a:solidFill>
                <a:latin typeface="Adobe Caslon Pro" pitchFamily="18" charset="0"/>
              </a:rPr>
              <a:t>Not like the prophets, who claimed to be speaking God’s words, not their own, for example:</a:t>
            </a:r>
          </a:p>
          <a:p>
            <a:endParaRPr lang="en-US" sz="2400" dirty="0" smtClean="0">
              <a:latin typeface="Adobe Caslon Pro" pitchFamily="18" charset="0"/>
            </a:endParaRPr>
          </a:p>
          <a:p>
            <a:r>
              <a:rPr lang="en-US" sz="2400" dirty="0" smtClean="0">
                <a:latin typeface="Adobe Caslon Pro" pitchFamily="18" charset="0"/>
              </a:rPr>
              <a:t>Now the word of the LORD came to me, saying, </a:t>
            </a:r>
            <a:br>
              <a:rPr lang="en-US" sz="2400" dirty="0" smtClean="0">
                <a:latin typeface="Adobe Caslon Pro" pitchFamily="18" charset="0"/>
              </a:rPr>
            </a:br>
            <a:r>
              <a:rPr lang="en-US" sz="1300" dirty="0" smtClean="0">
                <a:latin typeface="Adobe Caslon Pro" pitchFamily="18" charset="0"/>
              </a:rPr>
              <a:t>(Jeremiah 1:4 ESV)</a:t>
            </a:r>
          </a:p>
          <a:p>
            <a:r>
              <a:rPr lang="en-US" sz="2400" dirty="0" smtClean="0">
                <a:latin typeface="Adobe Caslon Pro" pitchFamily="18" charset="0"/>
              </a:rPr>
              <a:t> </a:t>
            </a:r>
          </a:p>
          <a:p>
            <a:r>
              <a:rPr lang="en-US" sz="2400" dirty="0" smtClean="0">
                <a:latin typeface="Adobe Caslon Pro" pitchFamily="18" charset="0"/>
              </a:rPr>
              <a:t>You have heard that it was said to those of old …</a:t>
            </a:r>
          </a:p>
          <a:p>
            <a:r>
              <a:rPr lang="en-US" sz="2400" dirty="0" smtClean="0">
                <a:latin typeface="Adobe Caslon Pro" pitchFamily="18" charset="0"/>
              </a:rPr>
              <a:t>But I say to you that … </a:t>
            </a:r>
            <a:br>
              <a:rPr lang="en-US" sz="2400" dirty="0" smtClean="0">
                <a:latin typeface="Adobe Caslon Pro" pitchFamily="18" charset="0"/>
              </a:rPr>
            </a:br>
            <a:r>
              <a:rPr lang="en-US" sz="1300" dirty="0" smtClean="0">
                <a:latin typeface="Adobe Caslon Pro" pitchFamily="18" charset="0"/>
              </a:rPr>
              <a:t>(Matthew 5:20a, 21a ESV)</a:t>
            </a:r>
          </a:p>
          <a:p>
            <a:r>
              <a:rPr lang="en-US" dirty="0" smtClean="0">
                <a:latin typeface="Adobe Caslon Pro" pitchFamily="18" charset="0"/>
              </a:rPr>
              <a:t> </a:t>
            </a:r>
          </a:p>
          <a:p>
            <a:r>
              <a:rPr lang="en-US" i="1" dirty="0" smtClean="0">
                <a:solidFill>
                  <a:schemeClr val="tx2">
                    <a:lumMod val="75000"/>
                  </a:schemeClr>
                </a:solidFill>
                <a:latin typeface="Adobe Caslon Pro" pitchFamily="18" charset="0"/>
              </a:rPr>
              <a:t>This same contrast occurs five more times in the rest of Matthew Chapter 5.</a:t>
            </a:r>
          </a:p>
          <a:p>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4-144.jpg"/>
          <p:cNvPicPr>
            <a:picLocks noChangeAspect="1"/>
          </p:cNvPicPr>
          <p:nvPr/>
        </p:nvPicPr>
        <p:blipFill>
          <a:blip r:embed="rId3" cstate="print"/>
          <a:stretch>
            <a:fillRect/>
          </a:stretch>
        </p:blipFill>
        <p:spPr>
          <a:xfrm>
            <a:off x="2473403" y="-9525"/>
            <a:ext cx="4197195" cy="516255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4" name="Picture 3" descr="3-147.jpg"/>
          <p:cNvPicPr>
            <a:picLocks noChangeAspect="1"/>
          </p:cNvPicPr>
          <p:nvPr/>
        </p:nvPicPr>
        <p:blipFill>
          <a:blip r:embed="rId3" cstate="print"/>
          <a:stretch>
            <a:fillRect/>
          </a:stretch>
        </p:blipFill>
        <p:spPr>
          <a:xfrm>
            <a:off x="2415742" y="0"/>
            <a:ext cx="4312516"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pPr marL="228600" indent="-228600" eaLnBrk="1" fontAlgn="auto" hangingPunct="1">
              <a:spcAft>
                <a:spcPts val="0"/>
              </a:spcAft>
              <a:defRPr/>
            </a:pPr>
            <a:endParaRPr lang="en-US" sz="2200" dirty="0">
              <a:solidFill>
                <a:srgbClr val="FF0000"/>
              </a:solidFill>
              <a:latin typeface="Times New Roman" pitchFamily="18" charset="0"/>
              <a:cs typeface="Times New Roman" pitchFamily="18" charset="0"/>
            </a:endParaRPr>
          </a:p>
        </p:txBody>
      </p:sp>
      <p:pic>
        <p:nvPicPr>
          <p:cNvPr id="5" name="Picture 4" descr="1-194.jpg"/>
          <p:cNvPicPr>
            <a:picLocks noChangeAspect="1"/>
          </p:cNvPicPr>
          <p:nvPr/>
        </p:nvPicPr>
        <p:blipFill>
          <a:blip r:embed="rId3" cstate="print"/>
          <a:stretch>
            <a:fillRect/>
          </a:stretch>
        </p:blipFill>
        <p:spPr>
          <a:xfrm>
            <a:off x="2497007" y="0"/>
            <a:ext cx="4149987" cy="5143500"/>
          </a:xfrm>
          <a:prstGeom prst="rect">
            <a:avLst/>
          </a:prstGeom>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rmAutofit/>
          </a:bodyPr>
          <a:lstStyle/>
          <a:p>
            <a:r>
              <a:rPr lang="en-US" sz="2200" dirty="0" smtClean="0">
                <a:latin typeface="Adobe Caslon Pro" pitchFamily="18" charset="0"/>
              </a:rPr>
              <a:t>And he answered them, "Go and tell John what you have seen and heard: the blind receive their sight, the lame walk, lepers are cleansed, and the deaf hear, the dead are raised up, the poor have good news preached to them. </a:t>
            </a:r>
            <a:br>
              <a:rPr lang="en-US" sz="2200" dirty="0" smtClean="0">
                <a:latin typeface="Adobe Caslon Pro" pitchFamily="18" charset="0"/>
              </a:rPr>
            </a:br>
            <a:r>
              <a:rPr lang="en-US" sz="1200" dirty="0" smtClean="0">
                <a:latin typeface="Adobe Caslon Pro" pitchFamily="18" charset="0"/>
              </a:rPr>
              <a:t>(Luke 7:22 ESV)</a:t>
            </a:r>
          </a:p>
          <a:p>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3186</TotalTime>
  <Words>368</Words>
  <Application>Microsoft Office PowerPoint</Application>
  <PresentationFormat>On-screen Show (16:9)</PresentationFormat>
  <Paragraphs>78</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Times New Roman</vt:lpstr>
      <vt:lpstr>Tahoma</vt:lpstr>
      <vt:lpstr>Wingdings</vt:lpstr>
      <vt:lpstr>Adobe Caslon Pro</vt:lpstr>
      <vt:lpstr>Calibri</vt:lpstr>
      <vt:lpstr>Wingdings 2</vt:lpstr>
      <vt:lpstr>Wingdings 3</vt:lpstr>
      <vt:lpstr>Consolas</vt:lpstr>
      <vt:lpstr>Corbel</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410</cp:revision>
  <dcterms:created xsi:type="dcterms:W3CDTF">2010-01-20T03:08:51Z</dcterms:created>
  <dcterms:modified xsi:type="dcterms:W3CDTF">2010-04-24T15:58:00Z</dcterms:modified>
</cp:coreProperties>
</file>